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79" r:id="rId7"/>
    <p:sldId id="287" r:id="rId8"/>
    <p:sldId id="288" r:id="rId9"/>
    <p:sldId id="289" r:id="rId10"/>
    <p:sldId id="290" r:id="rId11"/>
    <p:sldId id="284" r:id="rId12"/>
    <p:sldId id="291" r:id="rId13"/>
    <p:sldId id="292" r:id="rId14"/>
    <p:sldId id="285" r:id="rId15"/>
    <p:sldId id="286" r:id="rId1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6479754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ncounteredu.com/multimedia/images/coral-highlights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D9728DA-317A-C04B-A10F-88219B9F973F}"/>
              </a:ext>
            </a:extLst>
          </p:cNvPr>
          <p:cNvSpPr/>
          <p:nvPr/>
        </p:nvSpPr>
        <p:spPr>
          <a:xfrm>
            <a:off x="270964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1985" y="3825833"/>
            <a:ext cx="3368675" cy="2112962"/>
          </a:xfrm>
        </p:spPr>
        <p:txBody>
          <a:bodyPr rtlCol="0"/>
          <a:lstStyle/>
          <a:p>
            <a:pPr rtl="0"/>
            <a:r>
              <a:rPr lang="fr-FR" sz="3200" dirty="0"/>
              <a:t>Constructeurs</a:t>
            </a:r>
          </a:p>
          <a:p>
            <a:pPr rtl="0"/>
            <a:r>
              <a:rPr lang="fr-FR" sz="3200" dirty="0"/>
              <a:t>de récifs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53295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173933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Science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A36A491-585D-164D-887B-14B8E2E01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77917" cy="6858000"/>
          </a:xfrm>
          <a:prstGeom prst="rect">
            <a:avLst/>
          </a:prstGeom>
        </p:spPr>
      </p:pic>
      <p:grpSp>
        <p:nvGrpSpPr>
          <p:cNvPr id="11" name="Group 212">
            <a:extLst>
              <a:ext uri="{FF2B5EF4-FFF2-40B4-BE49-F238E27FC236}">
                <a16:creationId xmlns:a16="http://schemas.microsoft.com/office/drawing/2014/main" id="{C7AB6DAB-55F2-3A43-8842-C3D16D5C8A79}"/>
              </a:ext>
            </a:extLst>
          </p:cNvPr>
          <p:cNvGrpSpPr/>
          <p:nvPr/>
        </p:nvGrpSpPr>
        <p:grpSpPr>
          <a:xfrm>
            <a:off x="428937" y="1179261"/>
            <a:ext cx="1776206" cy="1776207"/>
            <a:chOff x="775367" y="7687"/>
            <a:chExt cx="5039999" cy="5039997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8BAE1C83-80B1-4245-A578-D965B1D625FE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71661D08-443D-D344-9CBD-8FEF322FFD40}"/>
                </a:ext>
              </a:extLst>
            </p:cNvPr>
            <p:cNvSpPr/>
            <p:nvPr/>
          </p:nvSpPr>
          <p:spPr>
            <a:xfrm>
              <a:off x="884943" y="62042"/>
              <a:ext cx="4930423" cy="486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000" dirty="0">
                  <a:solidFill>
                    <a:schemeClr val="bg2"/>
                  </a:solidFill>
                </a:rPr>
                <a:t>... soit sur </a:t>
              </a:r>
            </a:p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000" dirty="0">
                  <a:solidFill>
                    <a:schemeClr val="bg2"/>
                  </a:solidFill>
                </a:rPr>
                <a:t>une fresque.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24400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572000" y="1873633"/>
            <a:ext cx="4181682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Maintenant, complète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ton carnet de plongée 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Décris ce que tu as vu et ce que tu as ressenti lors de ta première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plongée </a:t>
            </a: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virtuelle.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Quels mots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utiliserais-tu pour décrire l’habitat corallien 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0"/>
            <a:ext cx="3545155" cy="5069241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1377950" y="1527172"/>
            <a:ext cx="171450" cy="12382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Toutes les autres images</a:t>
            </a: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Catlin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  <a:p>
            <a:pPr defTabSz="457200">
              <a:tabLst>
                <a:tab pos="2693988" algn="l"/>
              </a:tabLst>
            </a:pP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et photos</a:t>
            </a:r>
            <a:endParaRPr lang="fr-FR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4F37E-189F-E941-B00C-251CDB295DFE}"/>
              </a:ext>
            </a:extLst>
          </p:cNvPr>
          <p:cNvSpPr txBox="1"/>
          <p:nvPr/>
        </p:nvSpPr>
        <p:spPr>
          <a:xfrm>
            <a:off x="449263" y="2222500"/>
            <a:ext cx="1332036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fr-FR" sz="1800" u="sng" dirty="0">
                <a:solidFill>
                  <a:schemeClr val="bg2"/>
                </a:solidFill>
                <a:latin typeface="Century Gothic Bold"/>
              </a:rPr>
              <a:t>Diapositive</a:t>
            </a:r>
          </a:p>
          <a:p>
            <a:pPr defTabSz="457200" rtl="0">
              <a:lnSpc>
                <a:spcPct val="150000"/>
              </a:lnSpc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Diapositive 6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Diapositive 9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Diapositive 10</a:t>
            </a:r>
            <a:endParaRPr lang="en-US" sz="1400" dirty="0">
              <a:solidFill>
                <a:schemeClr val="bg2"/>
              </a:solidFill>
              <a:latin typeface="Century Gothic 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34533F-CA18-FE46-BE81-BE5A248F4DAB}"/>
              </a:ext>
            </a:extLst>
          </p:cNvPr>
          <p:cNvSpPr txBox="1"/>
          <p:nvPr/>
        </p:nvSpPr>
        <p:spPr>
          <a:xfrm>
            <a:off x="1857840" y="2226154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u="sng" dirty="0">
                <a:solidFill>
                  <a:schemeClr val="bg2"/>
                </a:solidFill>
                <a:latin typeface="Century Gothic Bold"/>
              </a:rPr>
              <a:t>Image</a:t>
            </a:r>
            <a:endParaRPr lang="fr-FR" sz="2000" u="sng" dirty="0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Image satellite</a:t>
            </a:r>
          </a:p>
          <a:p>
            <a:pPr defTabSz="457200" rtl="0">
              <a:lnSpc>
                <a:spcPct val="150000"/>
              </a:lnSpc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Récif corallien dans une boîte</a:t>
            </a:r>
          </a:p>
          <a:p>
            <a:pPr defTabSz="457200" rtl="0">
              <a:lnSpc>
                <a:spcPct val="150000"/>
              </a:lnSpc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Fresque d’un récif corallien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25F66-0654-FC43-A7A7-870C4807D16E}"/>
              </a:ext>
            </a:extLst>
          </p:cNvPr>
          <p:cNvSpPr txBox="1"/>
          <p:nvPr/>
        </p:nvSpPr>
        <p:spPr>
          <a:xfrm>
            <a:off x="4572000" y="2222500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u="sng" dirty="0">
                <a:solidFill>
                  <a:schemeClr val="bg2"/>
                </a:solidFill>
                <a:latin typeface="Century Gothic Bold"/>
              </a:rPr>
              <a:t>Crédit</a:t>
            </a:r>
            <a:endParaRPr lang="fr-FR" sz="2000" u="sng" dirty="0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Google/Landsat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 </a:t>
            </a: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Edu</a:t>
            </a:r>
            <a:endParaRPr lang="fr-FR" sz="1400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 </a:t>
            </a: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Edu</a:t>
            </a:r>
            <a:endParaRPr lang="fr-FR" sz="1400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8615" y="2820462"/>
            <a:ext cx="2275848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fr-FR" sz="1800" dirty="0">
                <a:solidFill>
                  <a:schemeClr val="bg2"/>
                </a:solidFill>
              </a:rPr>
              <a:t>Décrire comment les minuscules animaux du corail forment le récif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407948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fr-FR" sz="1800" dirty="0">
                <a:solidFill>
                  <a:schemeClr val="bg2"/>
                </a:solidFill>
              </a:rPr>
              <a:t>Identifier une variété d’êtres vivants qui vivent dans l’habitat corallien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536452" cy="1053385"/>
          </a:xfrm>
        </p:spPr>
        <p:txBody>
          <a:bodyPr rtlCol="0"/>
          <a:lstStyle/>
          <a:p>
            <a:pPr defTabSz="457200" rtl="0"/>
            <a:r>
              <a:rPr lang="fr-FR" sz="1800" dirty="0">
                <a:solidFill>
                  <a:schemeClr val="bg2"/>
                </a:solidFill>
              </a:rPr>
              <a:t>Réfléchir à la diversité de la vie présente dans le récif corallien</a:t>
            </a:r>
            <a:endParaRPr lang="en-GB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407948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fr-FR" sz="1800" dirty="0">
                <a:solidFill>
                  <a:schemeClr val="bg2"/>
                </a:solidFill>
              </a:rPr>
              <a:t>Réaliser une version artistique de l’habitat corallien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527787" cy="359903"/>
          </a:xfrm>
        </p:spPr>
        <p:txBody>
          <a:bodyPr rtlCol="0"/>
          <a:lstStyle/>
          <a:p>
            <a:pPr rtl="0"/>
            <a:r>
              <a:rPr lang="fr-FR" sz="3400" dirty="0"/>
              <a:t>Objectifs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79D3A8-1C7D-0441-A8C3-2217C9632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" t="45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9" name="Group 212">
            <a:extLst>
              <a:ext uri="{FF2B5EF4-FFF2-40B4-BE49-F238E27FC236}">
                <a16:creationId xmlns:a16="http://schemas.microsoft.com/office/drawing/2014/main" id="{86E18285-0258-1E4E-8B3B-7EC3A1BECBF6}"/>
              </a:ext>
            </a:extLst>
          </p:cNvPr>
          <p:cNvGrpSpPr/>
          <p:nvPr/>
        </p:nvGrpSpPr>
        <p:grpSpPr>
          <a:xfrm>
            <a:off x="479920" y="3268459"/>
            <a:ext cx="2655840" cy="2792616"/>
            <a:chOff x="775367" y="7687"/>
            <a:chExt cx="5039999" cy="5299557"/>
          </a:xfrm>
        </p:grpSpPr>
        <p:sp>
          <p:nvSpPr>
            <p:cNvPr id="20" name="Shape 210">
              <a:extLst>
                <a:ext uri="{FF2B5EF4-FFF2-40B4-BE49-F238E27FC236}">
                  <a16:creationId xmlns:a16="http://schemas.microsoft.com/office/drawing/2014/main" id="{3660DE5A-74D6-7243-9176-1843379CDEE8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1" name="Shape 211" descr="Textfeld 23">
              <a:extLst>
                <a:ext uri="{FF2B5EF4-FFF2-40B4-BE49-F238E27FC236}">
                  <a16:creationId xmlns:a16="http://schemas.microsoft.com/office/drawing/2014/main" id="{AF0CACE1-650C-2B4D-A862-8EFDB5F844D8}"/>
                </a:ext>
              </a:extLst>
            </p:cNvPr>
            <p:cNvSpPr/>
            <p:nvPr/>
          </p:nvSpPr>
          <p:spPr>
            <a:xfrm>
              <a:off x="892235" y="267247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1800" dirty="0">
                  <a:solidFill>
                    <a:schemeClr val="bg2"/>
                  </a:solidFill>
                </a:rPr>
                <a:t>Il s’agit d’une photo en gros plan sur le corail. On peut y voir les minuscules polypes de coraux, les animaux qui forment le récif.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45739A-F23E-7B48-9E15-B6C46CB0D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C45F2494-49FB-484F-A686-C360D14EB05C}"/>
              </a:ext>
            </a:extLst>
          </p:cNvPr>
          <p:cNvSpPr/>
          <p:nvPr/>
        </p:nvSpPr>
        <p:spPr>
          <a:xfrm>
            <a:off x="355093" y="3209760"/>
            <a:ext cx="3013733" cy="3013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5131B5BF-71A6-E447-BE61-1741927321E0}"/>
              </a:ext>
            </a:extLst>
          </p:cNvPr>
          <p:cNvSpPr/>
          <p:nvPr/>
        </p:nvSpPr>
        <p:spPr>
          <a:xfrm>
            <a:off x="395289" y="3334257"/>
            <a:ext cx="2975298" cy="31280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1800" dirty="0">
                <a:solidFill>
                  <a:schemeClr val="bg2"/>
                </a:solidFill>
              </a:rPr>
              <a:t>On peut voir chaque polype vivant à l’intérieur de la structure globale. L’ensemble de ces polypes qui vivent ensemble s’appelle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fr-FR" sz="1800" dirty="0">
                <a:solidFill>
                  <a:schemeClr val="bg2"/>
                </a:solidFill>
              </a:rPr>
              <a:t>une colonie.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16253599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59EEF5-68B3-5347-BA14-5985D924A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03065BFE-D0EF-0C41-B723-1688F80FD08F}"/>
              </a:ext>
            </a:extLst>
          </p:cNvPr>
          <p:cNvSpPr/>
          <p:nvPr/>
        </p:nvSpPr>
        <p:spPr>
          <a:xfrm flipH="1">
            <a:off x="6038898" y="3115144"/>
            <a:ext cx="2655840" cy="2655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6114F66A-0806-9D43-998D-C248105313F6}"/>
              </a:ext>
            </a:extLst>
          </p:cNvPr>
          <p:cNvSpPr/>
          <p:nvPr/>
        </p:nvSpPr>
        <p:spPr>
          <a:xfrm>
            <a:off x="6100482" y="3175720"/>
            <a:ext cx="2532672" cy="265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2000" dirty="0">
                <a:solidFill>
                  <a:schemeClr val="bg2"/>
                </a:solidFill>
              </a:rPr>
              <a:t>Ces structures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fr-FR" sz="2000" dirty="0">
                <a:solidFill>
                  <a:schemeClr val="bg2"/>
                </a:solidFill>
              </a:rPr>
              <a:t>sont créées par les polypes à partir des minéraux dissous dans l’océan.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3634417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F7FA69-1442-0C4F-9142-9B336CCB1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17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1" name="Shape 210">
            <a:extLst>
              <a:ext uri="{FF2B5EF4-FFF2-40B4-BE49-F238E27FC236}">
                <a16:creationId xmlns:a16="http://schemas.microsoft.com/office/drawing/2014/main" id="{587A7170-D208-5742-915B-3F8CA82FF492}"/>
              </a:ext>
            </a:extLst>
          </p:cNvPr>
          <p:cNvSpPr/>
          <p:nvPr/>
        </p:nvSpPr>
        <p:spPr>
          <a:xfrm flipH="1">
            <a:off x="5809947" y="1137481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C2003EBD-B9B2-CF44-9D3E-F59454D5E17C}"/>
              </a:ext>
            </a:extLst>
          </p:cNvPr>
          <p:cNvSpPr/>
          <p:nvPr/>
        </p:nvSpPr>
        <p:spPr>
          <a:xfrm>
            <a:off x="5809948" y="1197547"/>
            <a:ext cx="2630736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2000" dirty="0">
                <a:solidFill>
                  <a:schemeClr val="bg2"/>
                </a:solidFill>
              </a:rPr>
              <a:t>Sur plusieurs centaines d’années, ces structures minérales se développent pour créer le récif.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6F747F-F593-8F4B-9514-A68A142FD5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oup 212">
            <a:extLst>
              <a:ext uri="{FF2B5EF4-FFF2-40B4-BE49-F238E27FC236}">
                <a16:creationId xmlns:a16="http://schemas.microsoft.com/office/drawing/2014/main" id="{3C8B1AEE-7DE5-CB44-8922-D8A6B9EB31CC}"/>
              </a:ext>
            </a:extLst>
          </p:cNvPr>
          <p:cNvGrpSpPr/>
          <p:nvPr/>
        </p:nvGrpSpPr>
        <p:grpSpPr>
          <a:xfrm>
            <a:off x="428937" y="2272882"/>
            <a:ext cx="2997708" cy="3034966"/>
            <a:chOff x="-5074631" y="3454566"/>
            <a:chExt cx="5039999" cy="5102637"/>
          </a:xfrm>
        </p:grpSpPr>
        <p:sp>
          <p:nvSpPr>
            <p:cNvPr id="23" name="Shape 210">
              <a:extLst>
                <a:ext uri="{FF2B5EF4-FFF2-40B4-BE49-F238E27FC236}">
                  <a16:creationId xmlns:a16="http://schemas.microsoft.com/office/drawing/2014/main" id="{514AE792-7D61-934D-B389-9719CB257865}"/>
                </a:ext>
              </a:extLst>
            </p:cNvPr>
            <p:cNvSpPr/>
            <p:nvPr/>
          </p:nvSpPr>
          <p:spPr>
            <a:xfrm>
              <a:off x="-5074631" y="3454566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4" name="Shape 211" descr="Textfeld 23">
              <a:extLst>
                <a:ext uri="{FF2B5EF4-FFF2-40B4-BE49-F238E27FC236}">
                  <a16:creationId xmlns:a16="http://schemas.microsoft.com/office/drawing/2014/main" id="{52F51EC7-165E-BE4E-ABF2-B4F560E9A033}"/>
                </a:ext>
              </a:extLst>
            </p:cNvPr>
            <p:cNvSpPr/>
            <p:nvPr/>
          </p:nvSpPr>
          <p:spPr>
            <a:xfrm>
              <a:off x="-4868998" y="3692049"/>
              <a:ext cx="4639529" cy="486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000">
                  <a:solidFill>
                    <a:schemeClr val="bg2"/>
                  </a:solidFill>
                </a:rPr>
                <a:t>Certaines de ces structures sont si grandes qu’on peut les voir depuis l’espace, comme la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fr-FR" sz="2000">
                  <a:solidFill>
                    <a:schemeClr val="bg2"/>
                  </a:solidFill>
                </a:rPr>
                <a:t>Grande Barrière de Corail.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fr-FR"/>
              <a:t>Le meilleur du corail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pic>
        <p:nvPicPr>
          <p:cNvPr id="4" name="Picture 3" descr="A rocky beach next to a body of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4B1FECC-17CF-DA47-AF50-7D9AA8CCD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5"/>
            <a:ext cx="6509614" cy="43397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D1D9AF-CFB0-4A48-8005-898BA603906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ACDF19-759D-ED4F-A11B-AE2744E3235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7EBC965-FF6F-244B-9737-E081A163C20F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0410965-864A-9C4A-BABB-C51FBCD61F4C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0CD2614-1D57-0941-A5DF-E750A3DB6BE5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6687C5C-9D5C-0147-802C-5870F930191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E5C65A1-1A1D-D04D-8713-E69874695D04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B5372ABF-8AE5-2F41-82C8-0241FD273CD5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GALERIE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CA78A2-CD76-D946-AB8A-59124972E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6A315B65-BF4D-6246-9D8E-9DA32F5ADC29}"/>
              </a:ext>
            </a:extLst>
          </p:cNvPr>
          <p:cNvSpPr/>
          <p:nvPr/>
        </p:nvSpPr>
        <p:spPr>
          <a:xfrm flipH="1">
            <a:off x="6064001" y="1069906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9D73FD3B-A545-9544-87EA-660FE1EECE16}"/>
              </a:ext>
            </a:extLst>
          </p:cNvPr>
          <p:cNvSpPr/>
          <p:nvPr/>
        </p:nvSpPr>
        <p:spPr>
          <a:xfrm>
            <a:off x="6140374" y="1021867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2000" dirty="0">
                <a:solidFill>
                  <a:schemeClr val="bg2"/>
                </a:solidFill>
              </a:rPr>
              <a:t>À ton tour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fr-FR" sz="2000" dirty="0">
                <a:solidFill>
                  <a:schemeClr val="bg2"/>
                </a:solidFill>
              </a:rPr>
              <a:t>de construire ton propre récif. Soit dans une boîte...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2 : Constructeurs de récifs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9960550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78D63E-4C2F-4483-99F0-B9C0486BECAA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7dd0c2b8-7301-49b5-921e-ab84ec4c20a5"/>
    <ds:schemaRef ds:uri="8dd429a2-b850-4aa5-85c2-8487e2b197c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327</Words>
  <Application>Microsoft Office PowerPoint</Application>
  <PresentationFormat>On-screen Show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  <vt:lpstr>Leçon 2 : Constructeurs de récifs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2020-03-25T15:54:22Z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